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4" r:id="rId3"/>
    <p:sldId id="271" r:id="rId4"/>
    <p:sldId id="272" r:id="rId5"/>
    <p:sldId id="257" r:id="rId6"/>
    <p:sldId id="273" r:id="rId7"/>
    <p:sldId id="258" r:id="rId8"/>
    <p:sldId id="260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75" r:id="rId18"/>
    <p:sldId id="268" r:id="rId19"/>
    <p:sldId id="269" r:id="rId20"/>
    <p:sldId id="270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008B9-C2B1-4377-8B96-1BE540D50CCA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303087-D046-4CBF-A288-116F8F71D9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7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303087-D046-4CBF-A288-116F8F71D97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6FAA8-1959-40E4-B4B7-F321385A24C3}" type="datetimeFigureOut">
              <a:rPr lang="en-US" smtClean="0"/>
              <a:pPr/>
              <a:t>9/17/2012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8F6F3-BDEA-4188-8016-8AFB8A183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7772400" cy="1600199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Milk and Milk Products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 descr="C:\Documents and Settings\hamcor\Local Settings\Temporary Internet Files\Content.IE5\8051YXGQ\MC90019641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2590800"/>
            <a:ext cx="3733800" cy="3731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Fresh Milk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Fresh milk is commonly used for cooking and drinking.</a:t>
            </a:r>
          </a:p>
          <a:p>
            <a:pPr>
              <a:buNone/>
            </a:pPr>
            <a:r>
              <a:rPr lang="en-US" dirty="0" smtClean="0"/>
              <a:t>It varies in fat content</a:t>
            </a:r>
          </a:p>
          <a:p>
            <a:r>
              <a:rPr lang="en-US" dirty="0" smtClean="0"/>
              <a:t>Whole milk contains 3-4% fat </a:t>
            </a:r>
          </a:p>
          <a:p>
            <a:r>
              <a:rPr lang="en-US" dirty="0" smtClean="0"/>
              <a:t>Reduced fat milk contains 2% fat</a:t>
            </a:r>
          </a:p>
          <a:p>
            <a:r>
              <a:rPr lang="en-US" dirty="0" smtClean="0"/>
              <a:t>Low </a:t>
            </a:r>
            <a:r>
              <a:rPr lang="en-US" dirty="0" smtClean="0"/>
              <a:t>fat milk </a:t>
            </a:r>
            <a:r>
              <a:rPr lang="en-US" dirty="0" smtClean="0"/>
              <a:t>contains 1% fat</a:t>
            </a:r>
          </a:p>
          <a:p>
            <a:r>
              <a:rPr lang="en-US" dirty="0" smtClean="0"/>
              <a:t>Skim milk contains 0% fat</a:t>
            </a:r>
            <a:endParaRPr lang="en-US" dirty="0"/>
          </a:p>
        </p:txBody>
      </p:sp>
      <p:pic>
        <p:nvPicPr>
          <p:cNvPr id="3074" name="Picture 2" descr="C:\Documents and Settings\hamcor\Local Settings\Temporary Internet Files\Content.IE5\QV1DE6R1\MC90025076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2895600"/>
            <a:ext cx="1836345" cy="2231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nation_dry_milk_s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4650" y="4495800"/>
            <a:ext cx="257175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Dry Milk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Dry milk has the water removed so it is in powder form.</a:t>
            </a:r>
          </a:p>
          <a:p>
            <a:r>
              <a:rPr lang="en-US" dirty="0" smtClean="0"/>
              <a:t>It will keep without refrigeration for many months</a:t>
            </a:r>
          </a:p>
          <a:p>
            <a:r>
              <a:rPr lang="en-US" dirty="0" smtClean="0"/>
              <a:t>Once water is added, the milk is similar to fresh milk and must be refrigerated</a:t>
            </a:r>
          </a:p>
          <a:p>
            <a:r>
              <a:rPr lang="en-US" dirty="0" smtClean="0"/>
              <a:t>Used for cooking or drinking, has a slight difference in taste.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UHT Processed Milk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24400" cy="4525963"/>
          </a:xfrm>
        </p:spPr>
        <p:txBody>
          <a:bodyPr/>
          <a:lstStyle/>
          <a:p>
            <a:r>
              <a:rPr lang="en-US" dirty="0" smtClean="0"/>
              <a:t>Milk is sterilized by heating it to a very high temperature for a few seconds to kills all bacteria.</a:t>
            </a:r>
          </a:p>
          <a:p>
            <a:r>
              <a:rPr lang="en-US" dirty="0" smtClean="0"/>
              <a:t>Milk can be stored for up to 3 months without refrigeration.</a:t>
            </a:r>
          </a:p>
          <a:p>
            <a:r>
              <a:rPr lang="en-US" dirty="0" smtClean="0"/>
              <a:t>Once the carton is opened milk must be refrigerated.</a:t>
            </a:r>
            <a:endParaRPr lang="en-US" dirty="0"/>
          </a:p>
        </p:txBody>
      </p:sp>
      <p:pic>
        <p:nvPicPr>
          <p:cNvPr id="5" name="Content Placeholder 4" descr="uht_milk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62600" y="2286000"/>
            <a:ext cx="2617174" cy="33869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Evaporated Canned Milk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Made from whole milk with 60% of its water removed. </a:t>
            </a:r>
          </a:p>
          <a:p>
            <a:pPr>
              <a:buNone/>
            </a:pPr>
            <a:r>
              <a:rPr lang="en-US" dirty="0" smtClean="0"/>
              <a:t>Can add water back for regular milk or is commonly used for cooking.</a:t>
            </a:r>
            <a:endParaRPr lang="en-US" dirty="0"/>
          </a:p>
        </p:txBody>
      </p:sp>
      <p:pic>
        <p:nvPicPr>
          <p:cNvPr id="8" name="Content Placeholder 7" descr="PetMilkCan28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67200" y="1676400"/>
            <a:ext cx="4191000" cy="4191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Sweetened Condensed Canned Milk</a:t>
            </a:r>
            <a:endParaRPr lang="en-US" b="1" dirty="0"/>
          </a:p>
        </p:txBody>
      </p:sp>
      <p:pic>
        <p:nvPicPr>
          <p:cNvPr id="5" name="Content Placeholder 4" descr="condensed-milk-vs-evaporated-milk-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143000"/>
            <a:ext cx="1905000" cy="21336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Has about 60% of is water removed</a:t>
            </a:r>
          </a:p>
          <a:p>
            <a:r>
              <a:rPr lang="en-US" dirty="0" smtClean="0"/>
              <a:t>Sugar is added and cooked to a syrupy consistency.</a:t>
            </a:r>
          </a:p>
          <a:p>
            <a:r>
              <a:rPr lang="en-US" dirty="0" smtClean="0"/>
              <a:t>Used for cooking and baking.</a:t>
            </a:r>
            <a:endParaRPr lang="en-US" dirty="0"/>
          </a:p>
        </p:txBody>
      </p:sp>
      <p:pic>
        <p:nvPicPr>
          <p:cNvPr id="7" name="Picture 6" descr="Add-the-can-of-sweetened-condensed-milk-to-the-wh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3352800"/>
            <a:ext cx="2711450" cy="2847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Cheese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Cheese is made from milk by thickening the milk protein</a:t>
            </a:r>
          </a:p>
          <a:p>
            <a:r>
              <a:rPr lang="en-US" dirty="0" smtClean="0"/>
              <a:t>Then the solid portion of the milk (called curds) is separated from the liquid (called whey)</a:t>
            </a:r>
          </a:p>
          <a:p>
            <a:r>
              <a:rPr lang="en-US" dirty="0" smtClean="0"/>
              <a:t>Cheese is made from the solid portion</a:t>
            </a:r>
            <a:endParaRPr lang="en-US" dirty="0"/>
          </a:p>
          <a:p>
            <a:pPr>
              <a:buNone/>
            </a:pP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curds and whe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1524000"/>
            <a:ext cx="38862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Natural Cheeses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u="sng" dirty="0" err="1" smtClean="0"/>
              <a:t>Unripened</a:t>
            </a:r>
            <a:endParaRPr lang="en-US" b="1" u="sng" dirty="0" smtClean="0"/>
          </a:p>
          <a:p>
            <a:pPr>
              <a:buNone/>
            </a:pPr>
            <a:r>
              <a:rPr lang="en-US" dirty="0" smtClean="0"/>
              <a:t>Cheese is ready to eat as soon as whey is removed</a:t>
            </a:r>
          </a:p>
          <a:p>
            <a:pPr>
              <a:buNone/>
            </a:pPr>
            <a:r>
              <a:rPr lang="en-US" dirty="0" smtClean="0"/>
              <a:t>They have soft textures and mild flavor</a:t>
            </a:r>
          </a:p>
          <a:p>
            <a:pPr>
              <a:buNone/>
            </a:pPr>
            <a:r>
              <a:rPr lang="en-US" dirty="0" smtClean="0"/>
              <a:t>Ex: Cottage cheese and cream cheese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en-US" b="1" u="sng" dirty="0" smtClean="0"/>
              <a:t>Ripened</a:t>
            </a:r>
          </a:p>
          <a:p>
            <a:pPr>
              <a:buNone/>
            </a:pPr>
            <a:r>
              <a:rPr lang="en-US" dirty="0" smtClean="0"/>
              <a:t>Need to be stored to develop flavor and texture.</a:t>
            </a:r>
          </a:p>
          <a:p>
            <a:pPr>
              <a:buNone/>
            </a:pPr>
            <a:r>
              <a:rPr lang="en-US" dirty="0" smtClean="0"/>
              <a:t>They have firm textures and stronger flavors</a:t>
            </a:r>
          </a:p>
          <a:p>
            <a:pPr>
              <a:buNone/>
            </a:pPr>
            <a:r>
              <a:rPr lang="en-US" dirty="0" smtClean="0"/>
              <a:t>Ex: Swiss, Cheddar, Colby, &amp; Parmesan</a:t>
            </a:r>
            <a:endParaRPr lang="en-US" dirty="0"/>
          </a:p>
        </p:txBody>
      </p:sp>
      <p:pic>
        <p:nvPicPr>
          <p:cNvPr id="5122" name="Picture 2" descr="C:\Documents and Settings\hamcor\Local Settings\Temporary Internet Files\Content.IE5\QV1DE6R1\MC90015120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5181600"/>
            <a:ext cx="1812341" cy="13313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Processed Cheese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Are made by blending natural cheeses through a heating process</a:t>
            </a:r>
          </a:p>
          <a:p>
            <a:r>
              <a:rPr lang="en-US" dirty="0" smtClean="0"/>
              <a:t>Other ingredients or flavors can be added through heating process</a:t>
            </a:r>
          </a:p>
          <a:p>
            <a:r>
              <a:rPr lang="en-US" dirty="0" smtClean="0"/>
              <a:t>Melts easily, has a mild flavor</a:t>
            </a:r>
          </a:p>
          <a:p>
            <a:r>
              <a:rPr lang="en-US" dirty="0" smtClean="0"/>
              <a:t>Ex. American, string cheese, cheese spreads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8" name="Content Placeholder 7" descr="cow.bmp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143000"/>
            <a:ext cx="2380953" cy="2447619"/>
          </a:xfrm>
        </p:spPr>
      </p:pic>
      <p:pic>
        <p:nvPicPr>
          <p:cNvPr id="9" name="Picture 8" descr="american.bmp"/>
          <p:cNvPicPr>
            <a:picLocks noChangeAspect="1"/>
          </p:cNvPicPr>
          <p:nvPr/>
        </p:nvPicPr>
        <p:blipFill>
          <a:blip r:embed="rId3" cstate="print"/>
          <a:srcRect l="6655" t="7144" b="14275"/>
          <a:stretch>
            <a:fillRect/>
          </a:stretch>
        </p:blipFill>
        <p:spPr>
          <a:xfrm>
            <a:off x="6477000" y="3429000"/>
            <a:ext cx="2667000" cy="1676400"/>
          </a:xfrm>
          <a:prstGeom prst="rect">
            <a:avLst/>
          </a:prstGeom>
        </p:spPr>
      </p:pic>
      <p:pic>
        <p:nvPicPr>
          <p:cNvPr id="10" name="Picture 9" descr="cheese stic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4953000"/>
            <a:ext cx="2514600" cy="1678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Yogurt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Yogurt is made by adding a special bacteria to milk</a:t>
            </a:r>
          </a:p>
          <a:p>
            <a:r>
              <a:rPr lang="en-US" dirty="0" smtClean="0"/>
              <a:t>The bacteria causes the milk to become thick and creamy with a somewhat sour taste.</a:t>
            </a:r>
            <a:endParaRPr lang="en-US" dirty="0"/>
          </a:p>
        </p:txBody>
      </p:sp>
      <p:pic>
        <p:nvPicPr>
          <p:cNvPr id="6149" name="Picture 5" descr="C:\Documents and Settings\hamcor\Local Settings\Temporary Internet Files\Content.IE5\18QZ11P5\MP90043870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4267199"/>
            <a:ext cx="3200400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Cream Products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Cream products contain mainly the fat portion of milk.</a:t>
            </a:r>
          </a:p>
          <a:p>
            <a:r>
              <a:rPr lang="en-US" dirty="0" smtClean="0"/>
              <a:t>Heavy whipping cream is used for baking and cooking</a:t>
            </a:r>
          </a:p>
          <a:p>
            <a:r>
              <a:rPr lang="en-US" dirty="0" smtClean="0"/>
              <a:t>Light cream is often used in coffee or in cooking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NCL-LgtCream_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4114800"/>
            <a:ext cx="1790700" cy="2743200"/>
          </a:xfrm>
          <a:prstGeom prst="rect">
            <a:avLst/>
          </a:prstGeom>
        </p:spPr>
      </p:pic>
      <p:pic>
        <p:nvPicPr>
          <p:cNvPr id="5" name="Picture 4" descr="heavycrea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2800" y="4343400"/>
            <a:ext cx="1219200" cy="23235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How Much Do I need?</a:t>
            </a:r>
            <a:endParaRPr lang="en-US" sz="5400" b="1" dirty="0"/>
          </a:p>
        </p:txBody>
      </p:sp>
      <p:pic>
        <p:nvPicPr>
          <p:cNvPr id="12" name="Content Placeholder 11" descr="swis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7083" t="22744" r="12500" b="23753"/>
          <a:stretch>
            <a:fillRect/>
          </a:stretch>
        </p:blipFill>
        <p:spPr>
          <a:xfrm>
            <a:off x="3810000" y="3124200"/>
            <a:ext cx="2209800" cy="2590800"/>
          </a:xfrm>
        </p:spPr>
      </p:pic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381000" y="1371600"/>
            <a:ext cx="7696200" cy="47545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At least 3 cups a day!!</a:t>
            </a:r>
            <a:endParaRPr lang="en-US" sz="40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3" name="Picture 12" descr="yogurt.gif"/>
          <p:cNvPicPr>
            <a:picLocks noChangeAspect="1"/>
          </p:cNvPicPr>
          <p:nvPr/>
        </p:nvPicPr>
        <p:blipFill>
          <a:blip r:embed="rId3" cstate="print"/>
          <a:srcRect l="29166" t="16879" r="31250" b="32165"/>
          <a:stretch>
            <a:fillRect/>
          </a:stretch>
        </p:blipFill>
        <p:spPr>
          <a:xfrm>
            <a:off x="6324600" y="2819400"/>
            <a:ext cx="2533650" cy="2667000"/>
          </a:xfrm>
          <a:prstGeom prst="rect">
            <a:avLst/>
          </a:prstGeom>
        </p:spPr>
      </p:pic>
      <p:pic>
        <p:nvPicPr>
          <p:cNvPr id="14" name="Picture 13" descr="s_milk-cart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3124200"/>
            <a:ext cx="2921000" cy="2577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alf and hal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1800" y="2286000"/>
            <a:ext cx="1676400" cy="1676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Cream Products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Half-and-half is half cream and half milk. Many people use it in coffee and cooking since it is lower in calories than light cream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Sour cream is made by adding special bacteria to light cream. The bacteria gives the cream a thick texture and sour taste.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sourcrea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2400" y="5181600"/>
            <a:ext cx="1966912" cy="14760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Cooking with Milk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Cook at low temps to prevent milk from burning, which causes a bitter taste</a:t>
            </a:r>
          </a:p>
          <a:p>
            <a:r>
              <a:rPr lang="en-US" dirty="0" smtClean="0"/>
              <a:t>Milk sometimes curdles, or separates into many small lumps. This happens when it is added too quickly to a hot or acidic mixture.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ooking w mil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4267200"/>
            <a:ext cx="3276600" cy="23181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urnt cheese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6096000" y="4572000"/>
            <a:ext cx="3048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Cooking with Cheese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Cooking cheese too long makes it tough</a:t>
            </a:r>
          </a:p>
          <a:p>
            <a:r>
              <a:rPr lang="en-US" dirty="0" smtClean="0"/>
              <a:t>Cut cheese into smaller pieces so it melts faster</a:t>
            </a:r>
          </a:p>
          <a:p>
            <a:r>
              <a:rPr lang="en-US" dirty="0" smtClean="0"/>
              <a:t>Add cheese the last few minutes of cooking, just until it melts</a:t>
            </a:r>
          </a:p>
          <a:p>
            <a:r>
              <a:rPr lang="en-US" dirty="0" smtClean="0"/>
              <a:t>Cooking cheese at too high a temperature causes it to get rubbery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hamcor\Local Settings\Temporary Internet Files\Content.IE5\KPZ8MYC7\MC900053352[1].wmf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6445577" y="3886200"/>
            <a:ext cx="1884607" cy="268833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Health Benefits of Milk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Diets rich in milk and milk products help build and maintain bone mass throughout the lifecycle. This may reduce the risk of osteoporosis.</a:t>
            </a:r>
          </a:p>
          <a:p>
            <a:r>
              <a:rPr lang="en-US" dirty="0" smtClean="0"/>
              <a:t>The intake of milk products is especially important to bone health during childhood and adolescence, when bone mass is being built.</a:t>
            </a:r>
          </a:p>
          <a:p>
            <a:r>
              <a:rPr lang="en-US" dirty="0" smtClean="0"/>
              <a:t>Diets that include milk products tend to have a higher overall nutritional quality.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Osteoporosis</a:t>
            </a:r>
            <a:endParaRPr lang="en-US" b="1" dirty="0"/>
          </a:p>
        </p:txBody>
      </p:sp>
      <p:pic>
        <p:nvPicPr>
          <p:cNvPr id="6" name="Content Placeholder 5" descr="osteoporosi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676400"/>
            <a:ext cx="3703899" cy="4191000"/>
          </a:xfrm>
        </p:spPr>
      </p:pic>
      <p:pic>
        <p:nvPicPr>
          <p:cNvPr id="7" name="Content Placeholder 6" descr="osteoporosis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49368" y="1676400"/>
            <a:ext cx="4080944" cy="4571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Nutrients in Milk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Milk is a good source of nutrients such as:</a:t>
            </a:r>
          </a:p>
          <a:p>
            <a:r>
              <a:rPr lang="en-US" dirty="0" smtClean="0"/>
              <a:t>Protein for growth and repair</a:t>
            </a:r>
          </a:p>
          <a:p>
            <a:r>
              <a:rPr lang="en-US" dirty="0" smtClean="0"/>
              <a:t>Calcium, phosphorus and vitamin D for strong bones and teeth</a:t>
            </a:r>
          </a:p>
          <a:p>
            <a:r>
              <a:rPr lang="en-US" dirty="0" smtClean="0"/>
              <a:t>Vitamin A and Vitamin B for growth and health.</a:t>
            </a:r>
            <a:endParaRPr lang="en-US" dirty="0"/>
          </a:p>
        </p:txBody>
      </p:sp>
      <p:pic>
        <p:nvPicPr>
          <p:cNvPr id="8194" name="Picture 2" descr="C:\Documents and Settings\hamcor\Local Settings\Temporary Internet Files\Content.IE5\18QZ11P5\MC90036105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4201351"/>
            <a:ext cx="2743200" cy="2656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228600"/>
            <a:ext cx="1981200" cy="18058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/>
              <a:t>Choosing Low-fat or Fat-free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4472"/>
            <a:ext cx="8229600" cy="451872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Include milk as a beverage at meals. Choose fat-free or low-fat milk.</a:t>
            </a:r>
          </a:p>
          <a:p>
            <a:r>
              <a:rPr lang="en-US" dirty="0" smtClean="0"/>
              <a:t>If you drink cappuccinos or lattes—ask for them with fat-free (skim) milk.</a:t>
            </a:r>
          </a:p>
          <a:p>
            <a:r>
              <a:rPr lang="en-US" dirty="0" smtClean="0"/>
              <a:t>Add fat-free or low-fat milk instead of water to oatmeal and hot cereals</a:t>
            </a:r>
          </a:p>
          <a:p>
            <a:r>
              <a:rPr lang="en-US" dirty="0" smtClean="0"/>
              <a:t>Make fruit-yogurt smoothies in the blender.</a:t>
            </a:r>
          </a:p>
          <a:p>
            <a:r>
              <a:rPr lang="en-US" dirty="0" smtClean="0"/>
              <a:t>For dessert, make chocolate or butterscotch pudding with fat-free or low-fat milk.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Dairy Products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Many different types of dairy products are available to consumers. These include:</a:t>
            </a:r>
          </a:p>
          <a:p>
            <a:r>
              <a:rPr lang="en-US" dirty="0" smtClean="0"/>
              <a:t>Milk</a:t>
            </a:r>
          </a:p>
          <a:p>
            <a:r>
              <a:rPr lang="en-US" dirty="0" smtClean="0"/>
              <a:t>Cheese</a:t>
            </a:r>
          </a:p>
          <a:p>
            <a:r>
              <a:rPr lang="en-US" dirty="0" smtClean="0"/>
              <a:t>Frozen milk products</a:t>
            </a:r>
          </a:p>
          <a:p>
            <a:r>
              <a:rPr lang="en-US" dirty="0" smtClean="0"/>
              <a:t>Yogurt</a:t>
            </a:r>
          </a:p>
          <a:p>
            <a:r>
              <a:rPr lang="en-US" dirty="0" smtClean="0"/>
              <a:t>Cream</a:t>
            </a:r>
          </a:p>
          <a:p>
            <a:r>
              <a:rPr lang="en-US" dirty="0"/>
              <a:t>B</a:t>
            </a:r>
            <a:r>
              <a:rPr lang="en-US" dirty="0" smtClean="0"/>
              <a:t>utter</a:t>
            </a:r>
            <a:endParaRPr lang="en-US" dirty="0"/>
          </a:p>
        </p:txBody>
      </p:sp>
      <p:pic>
        <p:nvPicPr>
          <p:cNvPr id="1028" name="Picture 4" descr="C:\Documents and Settings\hamcor\Local Settings\Temporary Internet Files\Content.IE5\8051YXGQ\MC90014998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895600"/>
            <a:ext cx="2758289" cy="2835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Milk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Milk can be bought in many different forms at the grocery store. The main forms are:</a:t>
            </a:r>
          </a:p>
          <a:p>
            <a:pPr lvl="1"/>
            <a:r>
              <a:rPr lang="en-US" dirty="0" smtClean="0"/>
              <a:t> fresh</a:t>
            </a:r>
          </a:p>
          <a:p>
            <a:pPr lvl="1"/>
            <a:r>
              <a:rPr lang="en-US" dirty="0" smtClean="0"/>
              <a:t> UHT processed</a:t>
            </a:r>
          </a:p>
          <a:p>
            <a:pPr lvl="1"/>
            <a:r>
              <a:rPr lang="en-US" dirty="0" smtClean="0"/>
              <a:t> dried </a:t>
            </a:r>
            <a:endParaRPr lang="en-US" dirty="0"/>
          </a:p>
          <a:p>
            <a:pPr lvl="1"/>
            <a:r>
              <a:rPr lang="en-US" dirty="0" smtClean="0"/>
              <a:t>canned.</a:t>
            </a:r>
            <a:endParaRPr lang="en-US" dirty="0"/>
          </a:p>
        </p:txBody>
      </p:sp>
      <p:pic>
        <p:nvPicPr>
          <p:cNvPr id="4099" name="Picture 3" descr="C:\Documents and Settings\hamcor\Local Settings\Temporary Internet Files\Content.IE5\18QZ11P5\MC90036381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962400"/>
            <a:ext cx="4000085" cy="16587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Buying Fresh Milk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When buying fresh milk, you may see the following on the label:</a:t>
            </a:r>
          </a:p>
          <a:p>
            <a:r>
              <a:rPr lang="en-US" b="1" u="sng" dirty="0" smtClean="0"/>
              <a:t>GRADE A: </a:t>
            </a:r>
            <a:r>
              <a:rPr lang="en-US" dirty="0" smtClean="0"/>
              <a:t>this means the milk meets quality standards set by the U.S. Public Health Service</a:t>
            </a:r>
          </a:p>
          <a:p>
            <a:r>
              <a:rPr lang="en-US" b="1" u="sng" dirty="0" smtClean="0"/>
              <a:t>Pasteurized: </a:t>
            </a:r>
            <a:r>
              <a:rPr lang="en-US" dirty="0" smtClean="0"/>
              <a:t>milk has been heat treated to kill harmful bacteria</a:t>
            </a:r>
          </a:p>
          <a:p>
            <a:r>
              <a:rPr lang="en-US" b="1" u="sng" dirty="0" smtClean="0"/>
              <a:t>Homogenized: </a:t>
            </a:r>
            <a:r>
              <a:rPr lang="en-US" dirty="0" smtClean="0"/>
              <a:t>means the fat is broken into tiny drops and mixed permanently with the milk. Otherwise, the fat would rise to the top as cream.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846</Words>
  <Application>Microsoft Office PowerPoint</Application>
  <PresentationFormat>On-screen Show (4:3)</PresentationFormat>
  <Paragraphs>99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Milk and Milk Products</vt:lpstr>
      <vt:lpstr>How Much Do I need?</vt:lpstr>
      <vt:lpstr>Health Benefits of Milk</vt:lpstr>
      <vt:lpstr>Osteoporosis</vt:lpstr>
      <vt:lpstr>Nutrients in Milk</vt:lpstr>
      <vt:lpstr>Choosing Low-fat or Fat-free </vt:lpstr>
      <vt:lpstr>Types of Dairy Products</vt:lpstr>
      <vt:lpstr>Milk</vt:lpstr>
      <vt:lpstr>Buying Fresh Milk</vt:lpstr>
      <vt:lpstr>Fresh Milk</vt:lpstr>
      <vt:lpstr>Dry Milk</vt:lpstr>
      <vt:lpstr>UHT Processed Milk</vt:lpstr>
      <vt:lpstr>Evaporated Canned Milk</vt:lpstr>
      <vt:lpstr>Sweetened Condensed Canned Milk</vt:lpstr>
      <vt:lpstr>Cheese</vt:lpstr>
      <vt:lpstr>Natural Cheeses</vt:lpstr>
      <vt:lpstr>Processed Cheese</vt:lpstr>
      <vt:lpstr>Yogurt</vt:lpstr>
      <vt:lpstr>Cream Products</vt:lpstr>
      <vt:lpstr>Cream Products</vt:lpstr>
      <vt:lpstr>Cooking with Milk</vt:lpstr>
      <vt:lpstr>Cooking with Cheese</vt:lpstr>
    </vt:vector>
  </TitlesOfParts>
  <Company>Wilson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Milk and Milk Products</dc:title>
  <dc:creator>Technology Department</dc:creator>
  <cp:lastModifiedBy>Kathryn Ham</cp:lastModifiedBy>
  <cp:revision>27</cp:revision>
  <dcterms:created xsi:type="dcterms:W3CDTF">2010-11-30T20:36:53Z</dcterms:created>
  <dcterms:modified xsi:type="dcterms:W3CDTF">2012-09-17T14:40:01Z</dcterms:modified>
</cp:coreProperties>
</file>